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notesMasterIdLst>
    <p:notesMasterId r:id="rId25"/>
  </p:notesMasterIdLst>
  <p:sldIdLst>
    <p:sldId id="386" r:id="rId2"/>
    <p:sldId id="258" r:id="rId3"/>
    <p:sldId id="367" r:id="rId4"/>
    <p:sldId id="387" r:id="rId5"/>
    <p:sldId id="263" r:id="rId6"/>
    <p:sldId id="368" r:id="rId7"/>
    <p:sldId id="369" r:id="rId8"/>
    <p:sldId id="370" r:id="rId9"/>
    <p:sldId id="388" r:id="rId10"/>
    <p:sldId id="371" r:id="rId11"/>
    <p:sldId id="389" r:id="rId12"/>
    <p:sldId id="372" r:id="rId13"/>
    <p:sldId id="373" r:id="rId14"/>
    <p:sldId id="375" r:id="rId15"/>
    <p:sldId id="377" r:id="rId16"/>
    <p:sldId id="378" r:id="rId17"/>
    <p:sldId id="379" r:id="rId18"/>
    <p:sldId id="380" r:id="rId19"/>
    <p:sldId id="381" r:id="rId20"/>
    <p:sldId id="382" r:id="rId21"/>
    <p:sldId id="383" r:id="rId22"/>
    <p:sldId id="384" r:id="rId23"/>
    <p:sldId id="385" r:id="rId24"/>
  </p:sldIdLst>
  <p:sldSz cx="9144000" cy="6858000" type="screen4x3"/>
  <p:notesSz cx="6858000" cy="9144000"/>
  <p:embeddedFontLst>
    <p:embeddedFont>
      <p:font typeface="나눔손글씨 펜" pitchFamily="66" charset="-127"/>
      <p:regular r:id="rId26"/>
    </p:embeddedFont>
    <p:embeddedFont>
      <p:font typeface="HY견고딕" pitchFamily="18" charset="-127"/>
      <p:regular r:id="rId27"/>
    </p:embeddedFont>
    <p:embeddedFont>
      <p:font typeface="Tahoma" pitchFamily="34" charset="0"/>
      <p:regular r:id="rId28"/>
      <p:bold r:id="rId29"/>
    </p:embeddedFont>
    <p:embeddedFont>
      <p:font typeface="맑은 고딕" pitchFamily="50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860" y="-1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5428C-B804-4834-AB7B-DB3061418425}" type="datetimeFigureOut">
              <a:rPr lang="ko-KR" altLang="en-US" smtClean="0"/>
              <a:t>2014-10-02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8CDC39-2F82-4975-8747-2056658221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473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5517232"/>
            <a:ext cx="9144000" cy="1368152"/>
          </a:xfrm>
          <a:prstGeom prst="rect">
            <a:avLst/>
          </a:prstGeom>
          <a:solidFill>
            <a:srgbClr val="FC88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dirty="0"/>
          </a:p>
        </p:txBody>
      </p:sp>
      <p:sp>
        <p:nvSpPr>
          <p:cNvPr id="8" name="제목 13"/>
          <p:cNvSpPr>
            <a:spLocks noGrp="1"/>
          </p:cNvSpPr>
          <p:nvPr>
            <p:ph type="title"/>
          </p:nvPr>
        </p:nvSpPr>
        <p:spPr>
          <a:xfrm>
            <a:off x="251520" y="5709740"/>
            <a:ext cx="8229600" cy="1031628"/>
          </a:xfrm>
        </p:spPr>
        <p:txBody>
          <a:bodyPr/>
          <a:lstStyle>
            <a:lvl1pPr algn="l">
              <a:defRPr sz="4400" b="0">
                <a:solidFill>
                  <a:schemeClr val="bg1"/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en-US" altLang="ko-KR" dirty="0" smtClean="0"/>
              <a:t>Click to edit Master title style</a:t>
            </a:r>
            <a:endParaRPr lang="ko-KR" altLang="en-US" dirty="0"/>
          </a:p>
        </p:txBody>
      </p:sp>
      <p:pic>
        <p:nvPicPr>
          <p:cNvPr id="11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2656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그룹 2"/>
          <p:cNvGrpSpPr/>
          <p:nvPr userDrawn="1"/>
        </p:nvGrpSpPr>
        <p:grpSpPr>
          <a:xfrm>
            <a:off x="5371176" y="1963501"/>
            <a:ext cx="3772823" cy="3553731"/>
            <a:chOff x="5371176" y="1963501"/>
            <a:chExt cx="3772823" cy="3553731"/>
          </a:xfrm>
        </p:grpSpPr>
        <p:pic>
          <p:nvPicPr>
            <p:cNvPr id="12" name="Picture 3"/>
            <p:cNvPicPr>
              <a:picLocks noChangeAspect="1" noChangeArrowheads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749" r="8333" b="19249"/>
            <a:stretch/>
          </p:blipFill>
          <p:spPr bwMode="auto">
            <a:xfrm>
              <a:off x="5371176" y="1963501"/>
              <a:ext cx="3772823" cy="35537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직사각형 12"/>
            <p:cNvSpPr/>
            <p:nvPr userDrawn="1"/>
          </p:nvSpPr>
          <p:spPr>
            <a:xfrm>
              <a:off x="7596336" y="1963501"/>
              <a:ext cx="1080120" cy="993616"/>
            </a:xfrm>
            <a:prstGeom prst="rect">
              <a:avLst/>
            </a:prstGeom>
            <a:noFill/>
            <a:ln w="57150">
              <a:gradFill flip="none" rotWithShape="1">
                <a:gsLst>
                  <a:gs pos="0">
                    <a:srgbClr val="F90F15"/>
                  </a:gs>
                  <a:gs pos="55000">
                    <a:srgbClr val="FC888B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 userDrawn="1"/>
          </p:nvSpPr>
          <p:spPr>
            <a:xfrm>
              <a:off x="5402746" y="4819650"/>
              <a:ext cx="648072" cy="572616"/>
            </a:xfrm>
            <a:prstGeom prst="rect">
              <a:avLst/>
            </a:prstGeom>
            <a:noFill/>
            <a:ln w="57150">
              <a:gradFill flip="none" rotWithShape="1">
                <a:gsLst>
                  <a:gs pos="0">
                    <a:srgbClr val="F90F15"/>
                  </a:gs>
                  <a:gs pos="55000">
                    <a:srgbClr val="FC888B"/>
                  </a:gs>
                </a:gsLst>
                <a:lin ang="108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Picture 3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" r="12584" b="78836"/>
          <a:stretch/>
        </p:blipFill>
        <p:spPr bwMode="auto">
          <a:xfrm>
            <a:off x="210394" y="3941603"/>
            <a:ext cx="3929558" cy="1404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/>
          <p:cNvSpPr/>
          <p:nvPr userDrawn="1"/>
        </p:nvSpPr>
        <p:spPr>
          <a:xfrm>
            <a:off x="3275856" y="5013176"/>
            <a:ext cx="822970" cy="2602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1547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3"/>
          <p:cNvSpPr>
            <a:spLocks noGrp="1"/>
          </p:cNvSpPr>
          <p:nvPr>
            <p:ph type="title"/>
          </p:nvPr>
        </p:nvSpPr>
        <p:spPr>
          <a:xfrm>
            <a:off x="1199976" y="2348880"/>
            <a:ext cx="5100216" cy="1031628"/>
          </a:xfrm>
        </p:spPr>
        <p:txBody>
          <a:bodyPr/>
          <a:lstStyle>
            <a:lvl1pPr algn="l">
              <a:defRPr sz="4400" b="0">
                <a:solidFill>
                  <a:schemeClr val="accent5">
                    <a:lumMod val="50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</a:lstStyle>
          <a:p>
            <a:r>
              <a:rPr lang="en-US" altLang="ko-KR" dirty="0" smtClean="0"/>
              <a:t>Click to edit Master title style</a:t>
            </a:r>
            <a:endParaRPr lang="ko-KR" altLang="en-US" dirty="0"/>
          </a:p>
        </p:txBody>
      </p:sp>
      <p:pic>
        <p:nvPicPr>
          <p:cNvPr id="11" name="Picture 4" descr="C:\Users\김현용\Desktop\제호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50" y="6237312"/>
            <a:ext cx="1905001" cy="31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t="24801" r="19532" b="9887"/>
          <a:stretch/>
        </p:blipFill>
        <p:spPr bwMode="auto">
          <a:xfrm>
            <a:off x="6643598" y="3822400"/>
            <a:ext cx="2500401" cy="303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직사각형 12"/>
          <p:cNvSpPr/>
          <p:nvPr userDrawn="1"/>
        </p:nvSpPr>
        <p:spPr>
          <a:xfrm>
            <a:off x="6410941" y="3284984"/>
            <a:ext cx="465315" cy="496808"/>
          </a:xfrm>
          <a:prstGeom prst="rect">
            <a:avLst/>
          </a:prstGeom>
          <a:noFill/>
          <a:ln w="57150">
            <a:solidFill>
              <a:srgbClr val="ED193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7219875" y="1939423"/>
            <a:ext cx="303684" cy="303023"/>
          </a:xfrm>
          <a:prstGeom prst="rect">
            <a:avLst/>
          </a:prstGeom>
          <a:noFill/>
          <a:ln w="57150">
            <a:solidFill>
              <a:srgbClr val="BC06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 userDrawn="1"/>
        </p:nvSpPr>
        <p:spPr>
          <a:xfrm>
            <a:off x="912341" y="2203146"/>
            <a:ext cx="5747891" cy="1328780"/>
          </a:xfrm>
          <a:prstGeom prst="rect">
            <a:avLst/>
          </a:prstGeom>
          <a:noFill/>
          <a:ln w="127000">
            <a:solidFill>
              <a:srgbClr val="BC06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 userDrawn="1"/>
        </p:nvGrpSpPr>
        <p:grpSpPr>
          <a:xfrm>
            <a:off x="912341" y="1610891"/>
            <a:ext cx="4725559" cy="447607"/>
            <a:chOff x="1587302" y="1206947"/>
            <a:chExt cx="7737226" cy="565869"/>
          </a:xfrm>
        </p:grpSpPr>
        <p:pic>
          <p:nvPicPr>
            <p:cNvPr id="16" name="Picture 3"/>
            <p:cNvPicPr>
              <a:picLocks noChangeAspect="1" noChangeArrowheads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" t="7712" r="12584" b="83763"/>
            <a:stretch/>
          </p:blipFill>
          <p:spPr bwMode="auto">
            <a:xfrm>
              <a:off x="5394970" y="1206947"/>
              <a:ext cx="3929558" cy="5658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3"/>
            <p:cNvPicPr>
              <a:picLocks noChangeAspect="1" noChangeArrowheads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" r="15164" b="92157"/>
            <a:stretch/>
          </p:blipFill>
          <p:spPr bwMode="auto">
            <a:xfrm>
              <a:off x="1587302" y="1231989"/>
              <a:ext cx="3813373" cy="5206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7" name="직사각형 16"/>
          <p:cNvSpPr/>
          <p:nvPr userDrawn="1"/>
        </p:nvSpPr>
        <p:spPr>
          <a:xfrm>
            <a:off x="6848475" y="1609725"/>
            <a:ext cx="511902" cy="468119"/>
          </a:xfrm>
          <a:prstGeom prst="rect">
            <a:avLst/>
          </a:prstGeom>
          <a:noFill/>
          <a:ln w="57150">
            <a:solidFill>
              <a:srgbClr val="BC06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8354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9"/>
          <p:cNvSpPr txBox="1"/>
          <p:nvPr userDrawn="1"/>
        </p:nvSpPr>
        <p:spPr>
          <a:xfrm>
            <a:off x="755576" y="620688"/>
            <a:ext cx="73448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2800" spc="-15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Tahoma" pitchFamily="34" charset="0"/>
              </a:rPr>
              <a:t>각 절에서 다루는 내용</a:t>
            </a:r>
            <a:endParaRPr kumimoji="0" lang="ko-KR" altLang="en-US" sz="2800" spc="-1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5">
                  <a:lumMod val="50000"/>
                </a:schemeClr>
              </a:solidFill>
              <a:effectLst/>
              <a:latin typeface="HY견고딕" panose="02030600000101010101" pitchFamily="18" charset="-127"/>
              <a:ea typeface="HY견고딕" panose="02030600000101010101" pitchFamily="18" charset="-127"/>
              <a:cs typeface="Tahoma" pitchFamily="34" charset="0"/>
            </a:endParaRPr>
          </a:p>
        </p:txBody>
      </p:sp>
      <p:sp>
        <p:nvSpPr>
          <p:cNvPr id="11" name="모서리가 둥근 직사각형 8"/>
          <p:cNvSpPr/>
          <p:nvPr userDrawn="1"/>
        </p:nvSpPr>
        <p:spPr>
          <a:xfrm>
            <a:off x="323528" y="404813"/>
            <a:ext cx="8497887" cy="6048375"/>
          </a:xfrm>
          <a:prstGeom prst="roundRect">
            <a:avLst>
              <a:gd name="adj" fmla="val 5013"/>
            </a:avLst>
          </a:prstGeom>
          <a:noFill/>
          <a:ln w="53975">
            <a:solidFill>
              <a:srgbClr val="BC06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 hasCustomPrompt="1"/>
          </p:nvPr>
        </p:nvSpPr>
        <p:spPr>
          <a:xfrm>
            <a:off x="755576" y="1412776"/>
            <a:ext cx="7776864" cy="4680520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2000"/>
            </a:lvl1pPr>
            <a:lvl2pPr marL="542925" indent="-276225">
              <a:buClr>
                <a:schemeClr val="accent3">
                  <a:lumMod val="75000"/>
                </a:schemeClr>
              </a:buClr>
              <a:buFont typeface="나눔손글씨 펜" pitchFamily="66" charset="-127"/>
              <a:buChar char="→"/>
              <a:defRPr sz="1800">
                <a:latin typeface="나눔손글씨 펜" pitchFamily="66" charset="-127"/>
                <a:ea typeface="나눔손글씨 펜" pitchFamily="66" charset="-127"/>
              </a:defRPr>
            </a:lvl2pPr>
          </a:lstStyle>
          <a:p>
            <a:pPr lvl="0"/>
            <a:r>
              <a:rPr lang="ko-KR" altLang="en-US" dirty="0" smtClean="0"/>
              <a:t>마스터 텍스트 스타일을 편집합니다</a:t>
            </a:r>
            <a:r>
              <a:rPr lang="en-US" altLang="ko-KR" dirty="0" smtClean="0"/>
              <a:t>.</a:t>
            </a:r>
            <a:endParaRPr lang="ko-KR" altLang="en-US" dirty="0" smtClean="0"/>
          </a:p>
          <a:p>
            <a:pPr lvl="1"/>
            <a:r>
              <a:rPr lang="ko-KR" altLang="en-US" dirty="0" smtClean="0"/>
              <a:t> 둘째 수준</a:t>
            </a:r>
          </a:p>
        </p:txBody>
      </p:sp>
    </p:spTree>
    <p:extLst>
      <p:ext uri="{BB962C8B-B14F-4D97-AF65-F5344CB8AC3E}">
        <p14:creationId xmlns:p14="http://schemas.microsoft.com/office/powerpoint/2010/main" val="16413560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섹션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8784976" cy="5688632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Char char="n"/>
              <a:defRPr sz="2000" b="0">
                <a:latin typeface="+mn-ea"/>
                <a:ea typeface="+mn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77866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섹션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44016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764704"/>
            <a:ext cx="2339752" cy="0"/>
          </a:xfrm>
          <a:prstGeom prst="line">
            <a:avLst/>
          </a:prstGeom>
          <a:ln w="76200">
            <a:solidFill>
              <a:schemeClr val="accent6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764704"/>
            <a:ext cx="2339752" cy="0"/>
          </a:xfrm>
          <a:prstGeom prst="line">
            <a:avLst/>
          </a:prstGeom>
          <a:ln w="762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179512" y="908720"/>
            <a:ext cx="792088" cy="5688632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1800" b="1">
                <a:solidFill>
                  <a:schemeClr val="accent3">
                    <a:lumMod val="75000"/>
                  </a:schemeClr>
                </a:solidFill>
                <a:latin typeface="나눔손글씨 펜" pitchFamily="66" charset="-127"/>
                <a:ea typeface="나눔손글씨 펜" pitchFamily="66" charset="-127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8" name="내용 개체 틀 2"/>
          <p:cNvSpPr>
            <a:spLocks noGrp="1"/>
          </p:cNvSpPr>
          <p:nvPr>
            <p:ph idx="11"/>
          </p:nvPr>
        </p:nvSpPr>
        <p:spPr>
          <a:xfrm>
            <a:off x="827584" y="908720"/>
            <a:ext cx="7992888" cy="5688632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Clr>
                <a:schemeClr val="accent3">
                  <a:lumMod val="75000"/>
                </a:schemeClr>
              </a:buClr>
              <a:buFont typeface="Wingdings" pitchFamily="2" charset="2"/>
              <a:buNone/>
              <a:defRPr sz="1600" b="0">
                <a:latin typeface="+mj-ea"/>
                <a:ea typeface="+mj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605463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84745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908051"/>
            <a:ext cx="2339752" cy="0"/>
          </a:xfrm>
          <a:prstGeom prst="line">
            <a:avLst/>
          </a:prstGeom>
          <a:ln w="7620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n"/>
              <a:defRPr sz="2000" b="1">
                <a:latin typeface="+mn-ea"/>
                <a:ea typeface="+mn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10243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84745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908051"/>
            <a:ext cx="2339752" cy="0"/>
          </a:xfrm>
          <a:prstGeom prst="line">
            <a:avLst/>
          </a:prstGeom>
          <a:ln w="7620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n"/>
              <a:defRPr sz="2000" b="1">
                <a:latin typeface="+mn-ea"/>
                <a:ea typeface="+mn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98376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84745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908051"/>
            <a:ext cx="2339752" cy="0"/>
          </a:xfrm>
          <a:prstGeom prst="line">
            <a:avLst/>
          </a:prstGeom>
          <a:ln w="7620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n"/>
              <a:defRPr sz="2000" b="1">
                <a:latin typeface="+mn-ea"/>
                <a:ea typeface="+mn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94354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섹션 목차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9552" y="184745"/>
            <a:ext cx="7560840" cy="548680"/>
          </a:xfrm>
        </p:spPr>
        <p:txBody>
          <a:bodyPr/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cxnSp>
        <p:nvCxnSpPr>
          <p:cNvPr id="9" name="직선 연결선 8"/>
          <p:cNvCxnSpPr/>
          <p:nvPr userDrawn="1"/>
        </p:nvCxnSpPr>
        <p:spPr>
          <a:xfrm>
            <a:off x="2124744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4464496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6804248" y="908051"/>
            <a:ext cx="2339752" cy="0"/>
          </a:xfrm>
          <a:prstGeom prst="line">
            <a:avLst/>
          </a:prstGeom>
          <a:ln w="7620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0" y="908051"/>
            <a:ext cx="2339752" cy="0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내용 개체 틀 2"/>
          <p:cNvSpPr>
            <a:spLocks noGrp="1"/>
          </p:cNvSpPr>
          <p:nvPr>
            <p:ph idx="10"/>
          </p:nvPr>
        </p:nvSpPr>
        <p:spPr>
          <a:xfrm>
            <a:off x="539552" y="1196752"/>
            <a:ext cx="8208912" cy="5400600"/>
          </a:xfrm>
        </p:spPr>
        <p:txBody>
          <a:bodyPr/>
          <a:lstStyle>
            <a:lvl1pPr marL="342900" indent="-342900">
              <a:lnSpc>
                <a:spcPct val="150000"/>
              </a:lnSpc>
              <a:spcBef>
                <a:spcPts val="0"/>
              </a:spcBef>
              <a:buClr>
                <a:schemeClr val="accent1"/>
              </a:buClr>
              <a:buFont typeface="Wingdings" pitchFamily="2" charset="2"/>
              <a:buChar char="n"/>
              <a:defRPr sz="2000" b="1">
                <a:latin typeface="+mn-ea"/>
                <a:ea typeface="+mn-ea"/>
              </a:defRPr>
            </a:lvl1pPr>
            <a:lvl2pPr marL="447675" indent="-180975"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/>
            </a:lvl2pPr>
            <a:lvl3pPr marL="628650" indent="-180975"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/>
            </a:lvl3pPr>
            <a:lvl4pPr marL="809625" indent="-180975">
              <a:spcAft>
                <a:spcPts val="300"/>
              </a:spcAft>
              <a:buSzPct val="96000"/>
              <a:defRPr sz="1400"/>
            </a:lvl4pPr>
            <a:lvl5pPr marL="990600" indent="-180975">
              <a:defRPr sz="1400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8308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251520" y="274638"/>
            <a:ext cx="8712968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251520" y="1600200"/>
            <a:ext cx="8712968" cy="4853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53486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3C4A7B72-6AE8-49C2-8F32-E8A725FD610D}" type="datetimeFigureOut">
              <a:rPr lang="ko-KR" altLang="en-US" smtClean="0"/>
              <a:pPr>
                <a:defRPr/>
              </a:pPr>
              <a:t>2014-10-02</a:t>
            </a:fld>
            <a:endParaRPr lang="ko-KR" altLang="en-US" dirty="0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525344"/>
            <a:ext cx="2895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515819"/>
            <a:ext cx="2133600" cy="253281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pPr>
              <a:defRPr/>
            </a:pPr>
            <a:fld id="{52DD98C4-AD35-4759-9571-E1AA62A00DA9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410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60" r:id="rId9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Blip>
          <a:blip r:embed="rId11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나눔손글씨 펜 OTF" pitchFamily="66" charset="-127"/>
                <a:ea typeface="나눔손글씨 펜 OTF" pitchFamily="66" charset="-127"/>
              </a:rPr>
              <a:t>12</a:t>
            </a:r>
            <a:r>
              <a:rPr lang="ko-KR" altLang="en-US" dirty="0" smtClean="0">
                <a:latin typeface="나눔손글씨 펜 OTF" pitchFamily="66" charset="-127"/>
                <a:ea typeface="나눔손글씨 펜 OTF" pitchFamily="66" charset="-127"/>
              </a:rPr>
              <a:t>장</a:t>
            </a:r>
            <a:r>
              <a:rPr lang="en-US" altLang="ko-KR" dirty="0">
                <a:latin typeface="나눔손글씨 펜 OTF" pitchFamily="66" charset="-127"/>
                <a:ea typeface="나눔손글씨 펜 OTF" pitchFamily="66" charset="-127"/>
              </a:rPr>
              <a:t>. </a:t>
            </a:r>
            <a:r>
              <a:rPr lang="ko-KR" altLang="en-US" dirty="0" smtClean="0">
                <a:latin typeface="나눔손글씨 펜 OTF" pitchFamily="66" charset="-127"/>
                <a:ea typeface="나눔손글씨 펜 OTF" pitchFamily="66" charset="-127"/>
              </a:rPr>
              <a:t>장면 이해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017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12.1 </a:t>
            </a:r>
            <a:r>
              <a:rPr lang="ko-KR" altLang="en-US" dirty="0" smtClean="0"/>
              <a:t>동물은 어떻게 보나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계산 시각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사람의 시각 기능을 정보 처리 관점으로 바라보는 학문으로서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의학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신경생리학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심리학 분야의 연구 결과를 컴퓨터 공학과 접목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David Marr</a:t>
            </a:r>
            <a:r>
              <a:rPr lang="ko-KR" altLang="en-US" dirty="0" smtClean="0"/>
              <a:t>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선구적 연구와 저서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[Marr82] David </a:t>
            </a:r>
            <a:r>
              <a:rPr lang="en-US" altLang="ko-KR" dirty="0"/>
              <a:t>Marr, </a:t>
            </a:r>
            <a:r>
              <a:rPr lang="en-US" altLang="ko-KR" i="1" dirty="0"/>
              <a:t>Vision: A Computational Investigation into the Human Representation and Processing of Visual Information</a:t>
            </a:r>
            <a:r>
              <a:rPr lang="en-US" altLang="ko-KR" dirty="0"/>
              <a:t>, Freeman (Republished by The MIT Press, 2010</a:t>
            </a:r>
            <a:r>
              <a:rPr lang="en-US" altLang="ko-KR" dirty="0" smtClean="0"/>
              <a:t>).</a:t>
            </a:r>
          </a:p>
          <a:p>
            <a:pPr lvl="1"/>
            <a:r>
              <a:rPr lang="en-US" altLang="ko-KR" dirty="0" err="1" smtClean="0"/>
              <a:t>Bierderman</a:t>
            </a:r>
            <a:r>
              <a:rPr lang="ko-KR" altLang="en-US" dirty="0" smtClean="0"/>
              <a:t>의 부품에 의한 인식 </a:t>
            </a:r>
            <a:r>
              <a:rPr lang="en-US" altLang="ko-KR" dirty="0" smtClean="0"/>
              <a:t>[Biederman87] vs. </a:t>
            </a:r>
            <a:r>
              <a:rPr lang="ko-KR" altLang="en-US" dirty="0" smtClean="0"/>
              <a:t>통째로</a:t>
            </a:r>
            <a:r>
              <a:rPr lang="en-US" altLang="ko-KR" dirty="0" smtClean="0"/>
              <a:t> </a:t>
            </a:r>
            <a:r>
              <a:rPr lang="ko-KR" altLang="en-US" dirty="0" smtClean="0"/>
              <a:t>해석 </a:t>
            </a:r>
            <a:r>
              <a:rPr lang="en-US" altLang="ko-KR" dirty="0" smtClean="0"/>
              <a:t>[Torralba2010]</a:t>
            </a:r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7855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 </a:t>
            </a:r>
            <a:r>
              <a:rPr lang="ko-KR" altLang="en-US" dirty="0" smtClean="0"/>
              <a:t>이해로</a:t>
            </a:r>
            <a:r>
              <a:rPr lang="en-US" altLang="ko-KR" dirty="0" smtClean="0"/>
              <a:t> </a:t>
            </a:r>
            <a:r>
              <a:rPr lang="ko-KR" altLang="en-US" dirty="0" smtClean="0"/>
              <a:t>가는 길</a:t>
            </a:r>
            <a:endParaRPr lang="ko-KR" altLang="en-US" dirty="0"/>
          </a:p>
        </p:txBody>
      </p:sp>
      <p:sp>
        <p:nvSpPr>
          <p:cNvPr id="5" name="내용 개체 틀 2"/>
          <p:cNvSpPr txBox="1">
            <a:spLocks/>
          </p:cNvSpPr>
          <p:nvPr/>
        </p:nvSpPr>
        <p:spPr bwMode="auto">
          <a:xfrm>
            <a:off x="179512" y="908720"/>
            <a:ext cx="8784976" cy="5688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>
                <a:schemeClr val="accent3">
                  <a:lumMod val="75000"/>
                </a:schemeClr>
              </a:buClr>
              <a:buFont typeface="Wingdings" pitchFamily="2" charset="2"/>
              <a:buChar char="n"/>
              <a:defRPr sz="2000" b="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447675" indent="-180975" algn="l" rtl="0" eaLnBrk="0" fontAlgn="base" latinLnBrk="1" hangingPunct="0">
              <a:spcBef>
                <a:spcPct val="20000"/>
              </a:spcBef>
              <a:spcAft>
                <a:spcPts val="400"/>
              </a:spcAft>
              <a:buClr>
                <a:schemeClr val="bg1">
                  <a:lumMod val="50000"/>
                </a:schemeClr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rtl="0" eaLnBrk="0" fontAlgn="base" latinLnBrk="1" hangingPunct="0">
              <a:spcBef>
                <a:spcPct val="20000"/>
              </a:spcBef>
              <a:spcAft>
                <a:spcPts val="300"/>
              </a:spcAft>
              <a:buClr>
                <a:schemeClr val="bg1">
                  <a:lumMod val="50000"/>
                </a:schemeClr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-180975" algn="l" rtl="0" eaLnBrk="0" fontAlgn="base" latinLnBrk="1" hangingPunct="0">
              <a:spcBef>
                <a:spcPct val="20000"/>
              </a:spcBef>
              <a:spcAft>
                <a:spcPts val="300"/>
              </a:spcAft>
              <a:buSzPct val="96000"/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90600" indent="-180975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ko-KR" sz="2800" dirty="0" smtClean="0">
                <a:solidFill>
                  <a:schemeClr val="accent3">
                    <a:lumMod val="75000"/>
                  </a:schemeClr>
                </a:solidFill>
                <a:latin typeface="나눔손글씨 펜 OTF" pitchFamily="66" charset="-127"/>
                <a:ea typeface="나눔손글씨 펜 OTF" pitchFamily="66" charset="-127"/>
              </a:rPr>
              <a:t>12.2.1 </a:t>
            </a:r>
            <a:r>
              <a:rPr lang="ko-KR" altLang="en-US" sz="2800" dirty="0" smtClean="0">
                <a:solidFill>
                  <a:schemeClr val="accent3">
                    <a:lumMod val="75000"/>
                  </a:schemeClr>
                </a:solidFill>
                <a:latin typeface="나눔손글씨 펜 OTF" pitchFamily="66" charset="-127"/>
                <a:ea typeface="나눔손글씨 펜 OTF" pitchFamily="66" charset="-127"/>
              </a:rPr>
              <a:t>선택적 주의 집중</a:t>
            </a: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sz="2800" dirty="0" smtClean="0">
                <a:solidFill>
                  <a:schemeClr val="accent3">
                    <a:lumMod val="75000"/>
                  </a:schemeClr>
                </a:solidFill>
                <a:latin typeface="나눔손글씨 펜 OTF" pitchFamily="66" charset="-127"/>
                <a:ea typeface="나눔손글씨 펜 OTF" pitchFamily="66" charset="-127"/>
              </a:rPr>
              <a:t>12.2.2 </a:t>
            </a:r>
            <a:r>
              <a:rPr lang="ko-KR" altLang="en-US" sz="2800" dirty="0" smtClean="0">
                <a:solidFill>
                  <a:schemeClr val="accent3">
                    <a:lumMod val="75000"/>
                  </a:schemeClr>
                </a:solidFill>
                <a:latin typeface="나눔손글씨 펜 OTF" pitchFamily="66" charset="-127"/>
                <a:ea typeface="나눔손글씨 펜 OTF" pitchFamily="66" charset="-127"/>
              </a:rPr>
              <a:t>문</a:t>
            </a:r>
            <a:r>
              <a:rPr lang="ko-KR" altLang="en-US" sz="2800" dirty="0">
                <a:solidFill>
                  <a:schemeClr val="accent3">
                    <a:lumMod val="75000"/>
                  </a:schemeClr>
                </a:solidFill>
                <a:latin typeface="나눔손글씨 펜 OTF" pitchFamily="66" charset="-127"/>
                <a:ea typeface="나눔손글씨 펜 OTF" pitchFamily="66" charset="-127"/>
              </a:rPr>
              <a:t>맥</a:t>
            </a: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pPr marL="0" indent="0">
              <a:buFont typeface="Wingdings" pitchFamily="2" charset="2"/>
              <a:buNone/>
            </a:pPr>
            <a:r>
              <a:rPr lang="en-US" altLang="ko-KR" sz="2800" dirty="0" smtClean="0">
                <a:solidFill>
                  <a:schemeClr val="accent3">
                    <a:lumMod val="75000"/>
                  </a:schemeClr>
                </a:solidFill>
                <a:latin typeface="나눔손글씨 펜 OTF" pitchFamily="66" charset="-127"/>
                <a:ea typeface="나눔손글씨 펜 OTF" pitchFamily="66" charset="-127"/>
              </a:rPr>
              <a:t>12.2.3 </a:t>
            </a:r>
            <a:r>
              <a:rPr lang="ko-KR" altLang="en-US" sz="2800" dirty="0" smtClean="0">
                <a:solidFill>
                  <a:schemeClr val="accent3">
                    <a:lumMod val="75000"/>
                  </a:schemeClr>
                </a:solidFill>
                <a:latin typeface="나눔손글씨 펜 OTF" pitchFamily="66" charset="-127"/>
                <a:ea typeface="나눔손글씨 펜 OTF" pitchFamily="66" charset="-127"/>
              </a:rPr>
              <a:t>영상 </a:t>
            </a:r>
            <a:r>
              <a:rPr lang="ko-KR" altLang="en-US" sz="2800" dirty="0" err="1" smtClean="0">
                <a:solidFill>
                  <a:schemeClr val="accent3">
                    <a:lumMod val="75000"/>
                  </a:schemeClr>
                </a:solidFill>
                <a:latin typeface="나눔손글씨 펜 OTF" pitchFamily="66" charset="-127"/>
                <a:ea typeface="나눔손글씨 펜 OTF" pitchFamily="66" charset="-127"/>
              </a:rPr>
              <a:t>파싱</a:t>
            </a: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</a:pP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</a:pP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</a:pP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pPr lvl="1">
              <a:lnSpc>
                <a:spcPct val="150000"/>
              </a:lnSpc>
              <a:spcBef>
                <a:spcPts val="0"/>
              </a:spcBef>
              <a:spcAft>
                <a:spcPct val="0"/>
              </a:spcAft>
            </a:pP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endParaRPr lang="en-US" altLang="ko-KR" sz="2800" dirty="0">
              <a:solidFill>
                <a:schemeClr val="accent3">
                  <a:lumMod val="75000"/>
                </a:schemeClr>
              </a:solidFill>
              <a:latin typeface="나눔손글씨 펜 OTF" pitchFamily="66" charset="-127"/>
              <a:ea typeface="나눔손글씨 펜 OTF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354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 </a:t>
            </a:r>
            <a:r>
              <a:rPr lang="ko-KR" altLang="en-US" dirty="0" smtClean="0"/>
              <a:t>이해로</a:t>
            </a:r>
            <a:r>
              <a:rPr lang="en-US" altLang="ko-KR" dirty="0" smtClean="0"/>
              <a:t> </a:t>
            </a:r>
            <a:r>
              <a:rPr lang="ko-KR" altLang="en-US" dirty="0" smtClean="0"/>
              <a:t>가는 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장면을 이해하는데 </a:t>
            </a:r>
            <a:r>
              <a:rPr lang="en-US" altLang="ko-KR" dirty="0" smtClean="0"/>
              <a:t>1~11</a:t>
            </a:r>
            <a:r>
              <a:rPr lang="ko-KR" altLang="en-US" dirty="0" smtClean="0"/>
              <a:t>장의 기법의 유용성과 한계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꼭 필요한 기술이지만 충분하지 않음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9</a:t>
            </a:r>
            <a:r>
              <a:rPr lang="ko-KR" altLang="en-US" dirty="0" smtClean="0"/>
              <a:t>장의 기법으로 물체를 성공적으로 인식했다 하더라도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하나의 물체를 본 것이지 </a:t>
            </a:r>
            <a:r>
              <a:rPr lang="en-US" altLang="ko-KR" dirty="0" smtClean="0"/>
              <a:t>‘</a:t>
            </a:r>
            <a:r>
              <a:rPr lang="ko-KR" altLang="en-US" dirty="0" smtClean="0"/>
              <a:t>장면을 이해</a:t>
            </a:r>
            <a:r>
              <a:rPr lang="en-US" altLang="ko-KR" dirty="0" smtClean="0"/>
              <a:t>’</a:t>
            </a:r>
            <a:r>
              <a:rPr lang="ko-KR" altLang="en-US" dirty="0" smtClean="0"/>
              <a:t>한 것은 아님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장면 이해에 필요한 </a:t>
            </a:r>
            <a:r>
              <a:rPr lang="ko-KR" altLang="en-US" dirty="0" smtClean="0">
                <a:solidFill>
                  <a:srgbClr val="0000FF"/>
                </a:solidFill>
              </a:rPr>
              <a:t>새로운</a:t>
            </a:r>
            <a:r>
              <a:rPr lang="ko-KR" altLang="en-US" dirty="0" smtClean="0"/>
              <a:t> 기법들이 필요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9128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12.2.1 </a:t>
            </a:r>
            <a:r>
              <a:rPr lang="ko-KR" altLang="en-US" dirty="0" smtClean="0"/>
              <a:t>선택적 주의 집중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선택적 주의 집중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영상에서 관심이 가는 특정 부분을 집중하여 살피는 현상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Yarbus</a:t>
            </a:r>
            <a:r>
              <a:rPr lang="ko-KR" altLang="en-US" dirty="0" smtClean="0"/>
              <a:t>의 실험</a:t>
            </a:r>
            <a:r>
              <a:rPr lang="en-US" altLang="ko-KR" dirty="0" smtClean="0"/>
              <a:t>: </a:t>
            </a:r>
            <a:r>
              <a:rPr lang="ko-KR" altLang="en-US" dirty="0" smtClean="0"/>
              <a:t>임무에 따른 선택적 주의 집중 </a:t>
            </a:r>
            <a:r>
              <a:rPr lang="en-US" altLang="ko-KR" dirty="0" smtClean="0"/>
              <a:t>[Yarbus67]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204864"/>
            <a:ext cx="5392565" cy="3895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409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12.2.1 </a:t>
            </a:r>
            <a:r>
              <a:rPr lang="ko-KR" altLang="en-US" dirty="0" smtClean="0"/>
              <a:t>선택적 주의 집중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사람의 선택적 주의 집중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단속성</a:t>
            </a:r>
            <a:r>
              <a:rPr lang="en-US" altLang="ko-KR" dirty="0" smtClean="0"/>
              <a:t> </a:t>
            </a:r>
            <a:r>
              <a:rPr lang="ko-KR" altLang="en-US" dirty="0" smtClean="0"/>
              <a:t>운동과 고착 현상으로 나타남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컴퓨터 비전 시스템이 사람과 마찬가지로 선택적 주의 집중 기능을 </a:t>
            </a:r>
            <a:r>
              <a:rPr lang="ko-KR" altLang="en-US" dirty="0" smtClean="0"/>
              <a:t>가진다면</a:t>
            </a:r>
            <a:r>
              <a:rPr lang="en-US" altLang="ko-KR" dirty="0" smtClean="0"/>
              <a:t>?</a:t>
            </a:r>
          </a:p>
          <a:p>
            <a:pPr lvl="2"/>
            <a:r>
              <a:rPr lang="ko-KR" altLang="en-US" dirty="0" smtClean="0"/>
              <a:t>배경을 </a:t>
            </a:r>
            <a:r>
              <a:rPr lang="ko-KR" altLang="en-US" dirty="0"/>
              <a:t>무시하고 관심 물체만 분할 </a:t>
            </a:r>
            <a:r>
              <a:rPr lang="ko-KR" altLang="en-US" dirty="0" smtClean="0"/>
              <a:t>또는 </a:t>
            </a:r>
            <a:r>
              <a:rPr lang="ko-KR" altLang="en-US" dirty="0"/>
              <a:t>추적하는 데 응용할 수 있다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관심 </a:t>
            </a:r>
            <a:r>
              <a:rPr lang="ko-KR" altLang="en-US" dirty="0"/>
              <a:t>물체 방향으로 카메라를 능동적으로 움직이는 감시 응용에 매우 유용할 것이다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190" y="1844824"/>
            <a:ext cx="6264695" cy="2692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821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12.2.1 </a:t>
            </a:r>
            <a:r>
              <a:rPr lang="ko-KR" altLang="en-US" dirty="0" smtClean="0"/>
              <a:t>선택적 주의 집중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err="1" smtClean="0"/>
              <a:t>현저성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맵을</a:t>
            </a:r>
            <a:r>
              <a:rPr lang="ko-KR" altLang="en-US" dirty="0" smtClean="0"/>
              <a:t> 이용한 구현 </a:t>
            </a:r>
            <a:r>
              <a:rPr lang="en-US" altLang="ko-KR" dirty="0" smtClean="0"/>
              <a:t>[Itti98]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grpSp>
        <p:nvGrpSpPr>
          <p:cNvPr id="5" name="그룹 4"/>
          <p:cNvGrpSpPr/>
          <p:nvPr/>
        </p:nvGrpSpPr>
        <p:grpSpPr>
          <a:xfrm>
            <a:off x="467544" y="1556792"/>
            <a:ext cx="7660822" cy="4377450"/>
            <a:chOff x="899592" y="1787854"/>
            <a:chExt cx="7660822" cy="4377450"/>
          </a:xfrm>
        </p:grpSpPr>
        <p:pic>
          <p:nvPicPr>
            <p:cNvPr id="7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592" y="1787854"/>
              <a:ext cx="7242450" cy="4377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5680094" y="3287886"/>
              <a:ext cx="288032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/>
                <a:t>중앙</a:t>
              </a:r>
              <a:r>
                <a:rPr lang="en-US" altLang="ko-KR" sz="1600" dirty="0" smtClean="0"/>
                <a:t>-</a:t>
              </a:r>
              <a:r>
                <a:rPr lang="ko-KR" altLang="en-US" sz="1600" dirty="0" smtClean="0"/>
                <a:t>주변</a:t>
              </a:r>
              <a:r>
                <a:rPr lang="en-US" altLang="ko-KR" sz="1600" dirty="0" smtClean="0"/>
                <a:t>(center-surround) </a:t>
              </a:r>
              <a:r>
                <a:rPr lang="ko-KR" altLang="en-US" sz="1600" dirty="0" smtClean="0"/>
                <a:t>연산은 </a:t>
              </a:r>
              <a:r>
                <a:rPr lang="ko-KR" altLang="en-US" sz="1600" dirty="0" err="1" smtClean="0"/>
                <a:t>현저성</a:t>
              </a:r>
              <a:r>
                <a:rPr lang="en-US" altLang="ko-KR" sz="1600" dirty="0" smtClean="0"/>
                <a:t>(</a:t>
              </a:r>
              <a:r>
                <a:rPr lang="ko-KR" altLang="en-US" sz="1600" dirty="0" smtClean="0"/>
                <a:t>주변과 구별되는 정도</a:t>
              </a:r>
              <a:r>
                <a:rPr lang="en-US" altLang="ko-KR" sz="1600" dirty="0" smtClean="0"/>
                <a:t>)</a:t>
              </a:r>
              <a:r>
                <a:rPr lang="ko-KR" altLang="en-US" sz="1600" dirty="0" smtClean="0"/>
                <a:t>를 측정하는 역할을 함</a:t>
              </a:r>
              <a:endParaRPr lang="ko-KR" altLang="en-US" sz="1600" dirty="0"/>
            </a:p>
          </p:txBody>
        </p:sp>
        <p:cxnSp>
          <p:nvCxnSpPr>
            <p:cNvPr id="8" name="직선 화살표 연결선 7"/>
            <p:cNvCxnSpPr/>
            <p:nvPr/>
          </p:nvCxnSpPr>
          <p:spPr>
            <a:xfrm flipH="1">
              <a:off x="5148064" y="3826495"/>
              <a:ext cx="532030" cy="0"/>
            </a:xfrm>
            <a:prstGeom prst="straightConnector1">
              <a:avLst/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타원 9"/>
            <p:cNvSpPr/>
            <p:nvPr/>
          </p:nvSpPr>
          <p:spPr>
            <a:xfrm>
              <a:off x="1945208" y="5249452"/>
              <a:ext cx="936104" cy="253466"/>
            </a:xfrm>
            <a:prstGeom prst="ellipse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187624" y="5520170"/>
              <a:ext cx="10775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err="1" smtClean="0">
                  <a:solidFill>
                    <a:srgbClr val="0000FF"/>
                  </a:solidFill>
                </a:rPr>
                <a:t>현저성</a:t>
              </a:r>
              <a:r>
                <a:rPr lang="ko-KR" altLang="en-US" sz="1600" dirty="0" smtClean="0">
                  <a:solidFill>
                    <a:srgbClr val="0000FF"/>
                  </a:solidFill>
                </a:rPr>
                <a:t> </a:t>
              </a:r>
              <a:r>
                <a:rPr lang="ko-KR" altLang="en-US" sz="1600" dirty="0" err="1" smtClean="0">
                  <a:solidFill>
                    <a:srgbClr val="0000FF"/>
                  </a:solidFill>
                </a:rPr>
                <a:t>맵</a:t>
              </a:r>
              <a:endParaRPr lang="ko-KR" altLang="en-US" sz="1600" dirty="0">
                <a:solidFill>
                  <a:srgbClr val="0000FF"/>
                </a:solidFill>
              </a:endParaRPr>
            </a:p>
          </p:txBody>
        </p:sp>
        <p:sp>
          <p:nvSpPr>
            <p:cNvPr id="18" name="타원 17"/>
            <p:cNvSpPr/>
            <p:nvPr/>
          </p:nvSpPr>
          <p:spPr>
            <a:xfrm>
              <a:off x="1945208" y="4644510"/>
              <a:ext cx="2194744" cy="288032"/>
            </a:xfrm>
            <a:prstGeom prst="ellipse">
              <a:avLst/>
            </a:prstGeom>
            <a:noFill/>
            <a:ln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79455" y="4932542"/>
              <a:ext cx="12827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smtClean="0">
                  <a:solidFill>
                    <a:srgbClr val="0000FF"/>
                  </a:solidFill>
                </a:rPr>
                <a:t>두드러짐 </a:t>
              </a:r>
              <a:r>
                <a:rPr lang="ko-KR" altLang="en-US" sz="1600" dirty="0" err="1" smtClean="0">
                  <a:solidFill>
                    <a:srgbClr val="0000FF"/>
                  </a:solidFill>
                </a:rPr>
                <a:t>맵</a:t>
              </a:r>
              <a:endParaRPr lang="ko-KR" altLang="en-US" sz="1600" dirty="0">
                <a:solidFill>
                  <a:srgbClr val="0000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297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12.2.2 </a:t>
            </a:r>
            <a:r>
              <a:rPr lang="ko-KR" altLang="en-US" dirty="0" smtClean="0"/>
              <a:t>문맥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문맥의 역할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r>
              <a:rPr lang="ko-KR" altLang="en-US" dirty="0" smtClean="0"/>
              <a:t>컴퓨터 비전은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문맥을 이용하려면 </a:t>
            </a:r>
            <a:r>
              <a:rPr lang="ko-KR" altLang="en-US" dirty="0" smtClean="0">
                <a:solidFill>
                  <a:srgbClr val="0000FF"/>
                </a:solidFill>
              </a:rPr>
              <a:t>지식 표현</a:t>
            </a:r>
            <a:r>
              <a:rPr lang="ko-KR" altLang="en-US" dirty="0" smtClean="0"/>
              <a:t>이 필요함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“</a:t>
            </a:r>
            <a:r>
              <a:rPr lang="ko-KR" altLang="en-US" dirty="0" smtClean="0"/>
              <a:t>수직으로 뻗은 길다란 기둥에 줄이 매달려 있으면 교각이다</a:t>
            </a:r>
            <a:r>
              <a:rPr lang="en-US" altLang="ko-KR" dirty="0" smtClean="0"/>
              <a:t>”</a:t>
            </a:r>
            <a:r>
              <a:rPr lang="ko-KR" altLang="en-US" dirty="0" smtClean="0"/>
              <a:t>라는 문장을 프로그램에 심어 놓으면 될까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84784"/>
            <a:ext cx="6120680" cy="1931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9524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12.2.2 </a:t>
            </a:r>
            <a:r>
              <a:rPr lang="ko-KR" altLang="en-US" dirty="0" smtClean="0"/>
              <a:t>문맥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공간 문맥의 예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물체가 나타날 위치를 </a:t>
            </a:r>
            <a:r>
              <a:rPr lang="ko-KR" altLang="en-US" dirty="0" smtClean="0">
                <a:solidFill>
                  <a:srgbClr val="0000FF"/>
                </a:solidFill>
              </a:rPr>
              <a:t>확률 분포</a:t>
            </a:r>
            <a:r>
              <a:rPr lang="ko-KR" altLang="en-US" dirty="0" smtClean="0"/>
              <a:t>로 표현 </a:t>
            </a:r>
            <a:r>
              <a:rPr lang="en-US" altLang="ko-KR" dirty="0" smtClean="0">
                <a:sym typeface="Wingdings" panose="05000000000000000000" pitchFamily="2" charset="2"/>
              </a:rPr>
              <a:t> </a:t>
            </a:r>
            <a:r>
              <a:rPr lang="ko-KR" altLang="en-US" dirty="0" smtClean="0">
                <a:sym typeface="Wingdings" panose="05000000000000000000" pitchFamily="2" charset="2"/>
              </a:rPr>
              <a:t>한계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916832"/>
            <a:ext cx="6213512" cy="3096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590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12.2.2 </a:t>
            </a:r>
            <a:r>
              <a:rPr lang="ko-KR" altLang="en-US" dirty="0" smtClean="0"/>
              <a:t>문맥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지식 표현</a:t>
            </a:r>
            <a:endParaRPr lang="en-US" altLang="ko-KR" dirty="0" smtClean="0"/>
          </a:p>
          <a:p>
            <a:pPr lvl="1"/>
            <a:r>
              <a:rPr lang="ko-KR" altLang="en-US" dirty="0"/>
              <a:t>문맥을 제대로 활용하려면 지식 </a:t>
            </a:r>
            <a:r>
              <a:rPr lang="ko-KR" altLang="en-US" dirty="0" smtClean="0"/>
              <a:t>표현</a:t>
            </a:r>
            <a:r>
              <a:rPr lang="en-US" altLang="ko-KR" dirty="0" smtClean="0"/>
              <a:t>(knowledge representation)</a:t>
            </a:r>
            <a:r>
              <a:rPr lang="ko-KR" altLang="en-US" dirty="0" smtClean="0"/>
              <a:t>과 추론</a:t>
            </a:r>
            <a:r>
              <a:rPr lang="en-US" altLang="ko-KR" dirty="0"/>
              <a:t>(</a:t>
            </a:r>
            <a:r>
              <a:rPr lang="en-US" altLang="ko-KR" dirty="0" smtClean="0"/>
              <a:t>inference)</a:t>
            </a:r>
            <a:r>
              <a:rPr lang="ko-KR" altLang="en-US" dirty="0" smtClean="0"/>
              <a:t>이라는 </a:t>
            </a:r>
            <a:r>
              <a:rPr lang="ko-KR" altLang="en-US" dirty="0"/>
              <a:t>인공 </a:t>
            </a:r>
            <a:r>
              <a:rPr lang="ko-KR" altLang="en-US" dirty="0" smtClean="0"/>
              <a:t>지능문제가 </a:t>
            </a:r>
            <a:r>
              <a:rPr lang="ko-KR" altLang="en-US" dirty="0"/>
              <a:t>풀려야 한다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현재 </a:t>
            </a:r>
            <a:r>
              <a:rPr lang="ko-KR" altLang="en-US" dirty="0"/>
              <a:t>지식 표현과 추론이 가능한 가장 뛰어난 시스템은 </a:t>
            </a:r>
            <a:r>
              <a:rPr lang="en-US" altLang="ko-KR" dirty="0"/>
              <a:t>IBM</a:t>
            </a:r>
            <a:r>
              <a:rPr lang="ko-KR" altLang="en-US" dirty="0"/>
              <a:t>이 제작한 ‘</a:t>
            </a:r>
            <a:r>
              <a:rPr lang="ko-KR" altLang="en-US" dirty="0" err="1" smtClean="0"/>
              <a:t>왓슨</a:t>
            </a:r>
            <a:r>
              <a:rPr lang="ko-KR" altLang="en-US" dirty="0" smtClean="0"/>
              <a:t> </a:t>
            </a:r>
            <a:r>
              <a:rPr lang="en-US" altLang="ko-KR" dirty="0" smtClean="0"/>
              <a:t>Watson</a:t>
            </a:r>
            <a:r>
              <a:rPr lang="en-US" altLang="ko-KR" dirty="0"/>
              <a:t>’</a:t>
            </a:r>
            <a:r>
              <a:rPr lang="ko-KR" altLang="en-US" dirty="0"/>
              <a:t>일 것이다</a:t>
            </a:r>
            <a:r>
              <a:rPr lang="en-US" altLang="ko-KR" dirty="0" smtClean="0"/>
              <a:t>. </a:t>
            </a:r>
            <a:r>
              <a:rPr lang="ko-KR" altLang="en-US" dirty="0" err="1"/>
              <a:t>왓슨은</a:t>
            </a:r>
            <a:r>
              <a:rPr lang="ko-KR" altLang="en-US" dirty="0"/>
              <a:t> 미국 </a:t>
            </a:r>
            <a:r>
              <a:rPr lang="en-US" altLang="ko-KR" dirty="0"/>
              <a:t>NBC</a:t>
            </a:r>
            <a:r>
              <a:rPr lang="ko-KR" altLang="en-US" dirty="0"/>
              <a:t>의 인기 프로그램인 </a:t>
            </a:r>
            <a:r>
              <a:rPr lang="ko-KR" altLang="en-US" dirty="0" err="1"/>
              <a:t>제퍼디에</a:t>
            </a:r>
            <a:r>
              <a:rPr lang="ko-KR" altLang="en-US" dirty="0"/>
              <a:t> 출연하여 퀴즈 쇼 달인인 </a:t>
            </a:r>
            <a:r>
              <a:rPr lang="en-US" altLang="ko-KR" dirty="0" smtClean="0"/>
              <a:t>Brad Rutter</a:t>
            </a:r>
            <a:r>
              <a:rPr lang="ko-KR" altLang="en-US" dirty="0"/>
              <a:t>와 </a:t>
            </a:r>
            <a:r>
              <a:rPr lang="en-US" altLang="ko-KR" dirty="0"/>
              <a:t>Ken Jennings</a:t>
            </a:r>
            <a:r>
              <a:rPr lang="ko-KR" altLang="en-US" dirty="0"/>
              <a:t>를 꺾었다</a:t>
            </a:r>
            <a:r>
              <a:rPr lang="en-US" altLang="ko-KR" dirty="0"/>
              <a:t>. </a:t>
            </a:r>
            <a:r>
              <a:rPr lang="ko-KR" altLang="en-US" dirty="0"/>
              <a:t>미래 어느 때쯤 인공 지능 기술이 성숙하면 자연스럽게 </a:t>
            </a:r>
            <a:r>
              <a:rPr lang="ko-KR" altLang="en-US" dirty="0" smtClean="0"/>
              <a:t>컴퓨터 </a:t>
            </a:r>
            <a:r>
              <a:rPr lang="ko-KR" altLang="en-US" dirty="0"/>
              <a:t>비전도 크게 성장해 있을 것이다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82661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12.2.3 </a:t>
            </a:r>
            <a:r>
              <a:rPr lang="ko-KR" altLang="en-US" dirty="0" smtClean="0"/>
              <a:t>영상 </a:t>
            </a:r>
            <a:r>
              <a:rPr lang="ko-KR" altLang="en-US" dirty="0" err="1" smtClean="0"/>
              <a:t>파싱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언어 처리에서 </a:t>
            </a:r>
            <a:r>
              <a:rPr lang="ko-KR" altLang="en-US" dirty="0" err="1" smtClean="0"/>
              <a:t>파싱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문장을 구성요소로 나눈 뒤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그들의 의미와 상호 관계를 표현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영상 </a:t>
            </a:r>
            <a:r>
              <a:rPr lang="ko-KR" altLang="en-US" dirty="0" err="1" smtClean="0"/>
              <a:t>파싱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영상을 구성요소로 나누고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그들의 의미와 상호 관계를 표현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현재 컴퓨터 비전 기술은 원시적인 </a:t>
            </a:r>
            <a:r>
              <a:rPr lang="ko-KR" altLang="en-US" dirty="0" err="1" smtClean="0"/>
              <a:t>파싱만</a:t>
            </a:r>
            <a:r>
              <a:rPr lang="ko-KR" altLang="en-US" dirty="0" smtClean="0"/>
              <a:t> 가능</a:t>
            </a:r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844824"/>
            <a:ext cx="2999910" cy="2251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0175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PREVIEW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사람의 영상 이해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아래 그림을 보고</a:t>
            </a:r>
            <a:r>
              <a:rPr lang="en-US" altLang="ko-KR" dirty="0" smtClean="0"/>
              <a:t>“</a:t>
            </a:r>
            <a:r>
              <a:rPr lang="ko-KR" altLang="en-US" dirty="0" smtClean="0"/>
              <a:t>축구 경기에서 골을 넣은 후 즐겁게 </a:t>
            </a:r>
            <a:r>
              <a:rPr lang="ko-KR" altLang="en-US" dirty="0" err="1" smtClean="0"/>
              <a:t>세레모니를</a:t>
            </a:r>
            <a:r>
              <a:rPr lang="ko-KR" altLang="en-US" dirty="0" smtClean="0"/>
              <a:t> 하는 장면</a:t>
            </a:r>
            <a:r>
              <a:rPr lang="en-US" altLang="ko-KR" dirty="0" smtClean="0"/>
              <a:t>’</a:t>
            </a:r>
            <a:r>
              <a:rPr lang="ko-KR" altLang="en-US" dirty="0" smtClean="0"/>
              <a:t>이라고 해석하고 이후 벌어질 일에 대한 정확한 예측도 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사람은 어떻게 해석하고 추론하나</a:t>
            </a:r>
            <a:r>
              <a:rPr lang="en-US" altLang="ko-KR" dirty="0" smtClean="0"/>
              <a:t>? </a:t>
            </a:r>
            <a:r>
              <a:rPr lang="ko-KR" altLang="en-US" dirty="0" smtClean="0"/>
              <a:t>어떻게 축구 경기라는 사실을 알아차릴까</a:t>
            </a:r>
            <a:r>
              <a:rPr lang="en-US" altLang="ko-KR" dirty="0" smtClean="0"/>
              <a:t>?</a:t>
            </a:r>
          </a:p>
          <a:p>
            <a:pPr lvl="2"/>
            <a:r>
              <a:rPr lang="ko-KR" altLang="en-US" dirty="0" smtClean="0">
                <a:sym typeface="Wingdings" panose="05000000000000000000" pitchFamily="2" charset="2"/>
              </a:rPr>
              <a:t>의학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ko-KR" altLang="en-US" dirty="0" smtClean="0">
                <a:sym typeface="Wingdings" panose="05000000000000000000" pitchFamily="2" charset="2"/>
              </a:rPr>
              <a:t>심리학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ko-KR" altLang="en-US" dirty="0" smtClean="0">
                <a:sym typeface="Wingdings" panose="05000000000000000000" pitchFamily="2" charset="2"/>
              </a:rPr>
              <a:t>신경생리학</a:t>
            </a:r>
            <a:r>
              <a:rPr lang="en-US" altLang="ko-KR" dirty="0" smtClean="0">
                <a:sym typeface="Wingdings" panose="05000000000000000000" pitchFamily="2" charset="2"/>
              </a:rPr>
              <a:t>, </a:t>
            </a:r>
            <a:r>
              <a:rPr lang="ko-KR" altLang="en-US" dirty="0" err="1" smtClean="0">
                <a:sym typeface="Wingdings" panose="05000000000000000000" pitchFamily="2" charset="2"/>
              </a:rPr>
              <a:t>뇌과학의</a:t>
            </a:r>
            <a:r>
              <a:rPr lang="ko-KR" altLang="en-US" dirty="0" smtClean="0">
                <a:sym typeface="Wingdings" panose="05000000000000000000" pitchFamily="2" charset="2"/>
              </a:rPr>
              <a:t> 연구 결과로 일부 밝혀짐 </a:t>
            </a:r>
            <a:r>
              <a:rPr lang="en-US" altLang="ko-KR" dirty="0" smtClean="0">
                <a:sym typeface="Wingdings" panose="05000000000000000000" pitchFamily="2" charset="2"/>
              </a:rPr>
              <a:t> </a:t>
            </a:r>
            <a:r>
              <a:rPr lang="ko-KR" altLang="en-US" dirty="0" smtClean="0">
                <a:sym typeface="Wingdings" panose="05000000000000000000" pitchFamily="2" charset="2"/>
              </a:rPr>
              <a:t>빙산의 일각</a:t>
            </a:r>
            <a:endParaRPr lang="en-US" altLang="ko-KR" dirty="0"/>
          </a:p>
          <a:p>
            <a:pPr marL="266700" lvl="1" indent="0">
              <a:buNone/>
            </a:pPr>
            <a:endParaRPr lang="en-US" altLang="ko-KR" dirty="0" smtClean="0"/>
          </a:p>
          <a:p>
            <a:pPr lvl="1">
              <a:buFont typeface="Wingdings"/>
              <a:buChar char="à"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marL="266700" lvl="1" indent="0">
              <a:buNone/>
            </a:pPr>
            <a:endParaRPr lang="en-US" altLang="ko-KR" dirty="0" smtClean="0"/>
          </a:p>
          <a:p>
            <a:pPr marL="266700" lvl="1" indent="0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780928"/>
            <a:ext cx="4248472" cy="302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35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12.2.3 </a:t>
            </a:r>
            <a:r>
              <a:rPr lang="ko-KR" altLang="en-US" dirty="0" smtClean="0"/>
              <a:t>영상 </a:t>
            </a:r>
            <a:r>
              <a:rPr lang="ko-KR" altLang="en-US" dirty="0" err="1" smtClean="0"/>
              <a:t>파싱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두 가지 사례 </a:t>
            </a:r>
            <a:r>
              <a:rPr lang="en-US" altLang="ko-KR" dirty="0" smtClean="0"/>
              <a:t>[Tu2005]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[Shotton2009]</a:t>
            </a:r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484784"/>
            <a:ext cx="7024096" cy="4317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756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12.2.3 </a:t>
            </a:r>
            <a:r>
              <a:rPr lang="ko-KR" altLang="en-US" dirty="0" smtClean="0"/>
              <a:t>영상 </a:t>
            </a:r>
            <a:r>
              <a:rPr lang="ko-KR" altLang="en-US" dirty="0" err="1" smtClean="0"/>
              <a:t>파싱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두 가지 사례 </a:t>
            </a:r>
            <a:r>
              <a:rPr lang="en-US" altLang="ko-KR" dirty="0" smtClean="0"/>
              <a:t>[Tu2005]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[Shotton2009]</a:t>
            </a:r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080" y="1464843"/>
            <a:ext cx="6768752" cy="3332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83911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12.2.3 </a:t>
            </a:r>
            <a:r>
              <a:rPr lang="ko-KR" altLang="en-US" dirty="0" smtClean="0"/>
              <a:t>영상 </a:t>
            </a:r>
            <a:r>
              <a:rPr lang="ko-KR" altLang="en-US" dirty="0" err="1" smtClean="0"/>
              <a:t>파싱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MRF(Markov Random Field)</a:t>
            </a:r>
            <a:r>
              <a:rPr lang="ko-KR" altLang="en-US" dirty="0" smtClean="0"/>
              <a:t>를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이용한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파싱의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개념적 설명</a:t>
            </a:r>
            <a:endParaRPr lang="en-US" altLang="ko-KR" dirty="0" smtClean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484784"/>
            <a:ext cx="5254283" cy="3312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5100963"/>
            <a:ext cx="7364978" cy="517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091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12.2.3 </a:t>
            </a:r>
            <a:r>
              <a:rPr lang="ko-KR" altLang="en-US" dirty="0" smtClean="0"/>
              <a:t>영상 </a:t>
            </a:r>
            <a:r>
              <a:rPr lang="ko-KR" altLang="en-US" dirty="0" err="1" smtClean="0"/>
              <a:t>파싱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문장 형태를 추론 </a:t>
            </a:r>
            <a:r>
              <a:rPr lang="en-US" altLang="ko-KR" dirty="0" smtClean="0"/>
              <a:t>[Yao2010]</a:t>
            </a:r>
          </a:p>
          <a:p>
            <a:pPr lvl="1"/>
            <a:endParaRPr lang="en-US" altLang="ko-KR" dirty="0" smtClean="0"/>
          </a:p>
          <a:p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556792"/>
            <a:ext cx="4111011" cy="453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769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PREVIEW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컴퓨터 비전은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/>
              <a:t>컴퓨터 비전에서 이해를 처리하는 기술 수준이 사람 정도까지 올라가려면 어떤 처리 과정과 방법론을 사용해야 </a:t>
            </a:r>
            <a:r>
              <a:rPr lang="ko-KR" altLang="en-US" dirty="0" smtClean="0"/>
              <a:t>하는지에 대해 </a:t>
            </a:r>
            <a:r>
              <a:rPr lang="ko-KR" altLang="en-US" dirty="0"/>
              <a:t>생각해 보자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물론 </a:t>
            </a:r>
            <a:r>
              <a:rPr lang="ko-KR" altLang="en-US" dirty="0"/>
              <a:t>지금까지 공부한 </a:t>
            </a:r>
            <a:r>
              <a:rPr lang="en-US" altLang="ko-KR" dirty="0"/>
              <a:t>2</a:t>
            </a:r>
            <a:r>
              <a:rPr lang="ko-KR" altLang="en-US" dirty="0"/>
              <a:t>장의 영상 처리</a:t>
            </a:r>
            <a:r>
              <a:rPr lang="en-US" altLang="ko-KR" dirty="0"/>
              <a:t>, 3</a:t>
            </a:r>
            <a:r>
              <a:rPr lang="ko-KR" altLang="en-US" dirty="0"/>
              <a:t>장의 에지 검출</a:t>
            </a:r>
            <a:r>
              <a:rPr lang="en-US" altLang="ko-KR" dirty="0"/>
              <a:t>, 4</a:t>
            </a:r>
            <a:r>
              <a:rPr lang="ko-KR" altLang="en-US" dirty="0"/>
              <a:t>장의 지역 특징 검출</a:t>
            </a:r>
            <a:r>
              <a:rPr lang="en-US" altLang="ko-KR" dirty="0"/>
              <a:t>, 5</a:t>
            </a:r>
            <a:r>
              <a:rPr lang="ko-KR" altLang="en-US" dirty="0"/>
              <a:t>장의 영상 분할</a:t>
            </a:r>
            <a:r>
              <a:rPr lang="en-US" altLang="ko-KR" dirty="0"/>
              <a:t>, 6</a:t>
            </a:r>
            <a:r>
              <a:rPr lang="ko-KR" altLang="en-US" dirty="0" smtClean="0"/>
              <a:t>장의 </a:t>
            </a:r>
            <a:r>
              <a:rPr lang="ko-KR" altLang="en-US" dirty="0"/>
              <a:t>기술</a:t>
            </a:r>
            <a:r>
              <a:rPr lang="en-US" altLang="ko-KR" dirty="0"/>
              <a:t>, 7</a:t>
            </a:r>
            <a:r>
              <a:rPr lang="ko-KR" altLang="en-US" dirty="0"/>
              <a:t>장의 </a:t>
            </a:r>
            <a:r>
              <a:rPr lang="ko-KR" altLang="en-US" dirty="0" err="1"/>
              <a:t>매칭</a:t>
            </a:r>
            <a:r>
              <a:rPr lang="en-US" altLang="ko-KR" dirty="0"/>
              <a:t>, 8</a:t>
            </a:r>
            <a:r>
              <a:rPr lang="ko-KR" altLang="en-US" dirty="0"/>
              <a:t>장의 기계 학습</a:t>
            </a:r>
            <a:r>
              <a:rPr lang="en-US" altLang="ko-KR" dirty="0"/>
              <a:t>, 9</a:t>
            </a:r>
            <a:r>
              <a:rPr lang="ko-KR" altLang="en-US" dirty="0"/>
              <a:t>장의 물체 인식</a:t>
            </a:r>
            <a:r>
              <a:rPr lang="en-US" altLang="ko-KR" dirty="0"/>
              <a:t>, 10</a:t>
            </a:r>
            <a:r>
              <a:rPr lang="ko-KR" altLang="en-US" dirty="0"/>
              <a:t>장의 모션</a:t>
            </a:r>
            <a:r>
              <a:rPr lang="en-US" altLang="ko-KR" dirty="0"/>
              <a:t>, 11</a:t>
            </a:r>
            <a:r>
              <a:rPr lang="ko-KR" altLang="en-US" dirty="0"/>
              <a:t>장의 </a:t>
            </a:r>
            <a:r>
              <a:rPr lang="en-US" altLang="ko-KR" dirty="0"/>
              <a:t>3</a:t>
            </a:r>
            <a:r>
              <a:rPr lang="ko-KR" altLang="en-US" dirty="0"/>
              <a:t>차원 비전의 요소 기술을 조화롭게 </a:t>
            </a:r>
            <a:r>
              <a:rPr lang="ko-KR" altLang="en-US" dirty="0" smtClean="0"/>
              <a:t>결합하여 </a:t>
            </a:r>
            <a:r>
              <a:rPr lang="ko-KR" altLang="en-US" dirty="0"/>
              <a:t>사용해야 한다</a:t>
            </a:r>
            <a:r>
              <a:rPr lang="en-US" altLang="ko-KR" dirty="0"/>
              <a:t>. </a:t>
            </a:r>
            <a:r>
              <a:rPr lang="ko-KR" altLang="en-US" dirty="0"/>
              <a:t>하지만 이들 기술로 충분할까</a:t>
            </a:r>
            <a:r>
              <a:rPr lang="en-US" altLang="ko-KR" dirty="0"/>
              <a:t>? </a:t>
            </a:r>
            <a:r>
              <a:rPr lang="ko-KR" altLang="en-US" dirty="0"/>
              <a:t>조금만 생각해 보면 그렇지 않다는 것을 알 수 있다</a:t>
            </a:r>
            <a:r>
              <a:rPr lang="en-US" altLang="ko-KR" dirty="0" smtClean="0"/>
              <a:t>.</a:t>
            </a:r>
          </a:p>
          <a:p>
            <a:pPr lvl="2"/>
            <a:r>
              <a:rPr lang="ko-KR" altLang="en-US" dirty="0" smtClean="0"/>
              <a:t>예를 </a:t>
            </a:r>
            <a:r>
              <a:rPr lang="ko-KR" altLang="en-US" dirty="0"/>
              <a:t>들어</a:t>
            </a:r>
            <a:r>
              <a:rPr lang="en-US" altLang="ko-KR" dirty="0"/>
              <a:t>, </a:t>
            </a:r>
            <a:r>
              <a:rPr lang="ko-KR" altLang="en-US" dirty="0"/>
              <a:t>같은 모양의 물체라도 주위 배경에 따라 다르게 해석해야 하는 경우가 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문맥</a:t>
            </a:r>
            <a:r>
              <a:rPr lang="en-US" altLang="ko-KR" dirty="0"/>
              <a:t>context</a:t>
            </a:r>
            <a:r>
              <a:rPr lang="ko-KR" altLang="en-US" dirty="0"/>
              <a:t>을 사용해야 </a:t>
            </a:r>
            <a:r>
              <a:rPr lang="ko-KR" altLang="en-US" dirty="0" smtClean="0"/>
              <a:t>영상을 제대로 </a:t>
            </a:r>
            <a:r>
              <a:rPr lang="ko-KR" altLang="en-US" dirty="0"/>
              <a:t>이해할 수 있다</a:t>
            </a:r>
            <a:r>
              <a:rPr lang="en-US" altLang="ko-KR" dirty="0"/>
              <a:t>. </a:t>
            </a:r>
            <a:r>
              <a:rPr lang="ko-KR" altLang="en-US" dirty="0"/>
              <a:t>이런 문맥 정보는 어떻게 표현해야 하며</a:t>
            </a:r>
            <a:r>
              <a:rPr lang="en-US" altLang="ko-KR" dirty="0"/>
              <a:t>, </a:t>
            </a:r>
            <a:r>
              <a:rPr lang="ko-KR" altLang="en-US" dirty="0"/>
              <a:t>인식 과정에 어떤 작용을 할까</a:t>
            </a:r>
            <a:r>
              <a:rPr lang="en-US" altLang="ko-KR" dirty="0"/>
              <a:t>? </a:t>
            </a:r>
            <a:r>
              <a:rPr lang="ko-KR" altLang="en-US" dirty="0"/>
              <a:t>사람은 이런 고급 </a:t>
            </a:r>
            <a:r>
              <a:rPr lang="ko-KR" altLang="en-US" dirty="0" smtClean="0"/>
              <a:t>정보를 </a:t>
            </a:r>
            <a:r>
              <a:rPr lang="ko-KR" altLang="en-US" dirty="0"/>
              <a:t>자연스럽게 활용하는데</a:t>
            </a:r>
            <a:r>
              <a:rPr lang="en-US" altLang="ko-KR" dirty="0"/>
              <a:t>, </a:t>
            </a:r>
            <a:r>
              <a:rPr lang="ko-KR" altLang="en-US" dirty="0"/>
              <a:t>사람의 시각 기능에 대한 이해를 바탕으로 개발된 몇 가지 접근 방법이 있다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marL="266700" lvl="1" indent="0">
              <a:buNone/>
            </a:pPr>
            <a:endParaRPr lang="en-US" altLang="ko-KR" dirty="0" smtClean="0"/>
          </a:p>
          <a:p>
            <a:pPr marL="266700" lvl="1" indent="0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924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 smtClean="0"/>
              <a:t>동물은 어떻게 보나</a:t>
            </a:r>
            <a:r>
              <a:rPr lang="en-US" altLang="ko-KR" dirty="0" smtClean="0"/>
              <a:t>?</a:t>
            </a:r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이해로 가는 길</a:t>
            </a:r>
            <a:endParaRPr lang="en-US" altLang="ko-KR" dirty="0" smtClean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텍스트 개체 틀 1"/>
          <p:cNvSpPr txBox="1">
            <a:spLocks/>
          </p:cNvSpPr>
          <p:nvPr/>
        </p:nvSpPr>
        <p:spPr bwMode="auto">
          <a:xfrm>
            <a:off x="683568" y="1412776"/>
            <a:ext cx="7776864" cy="468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+mj-lt"/>
              <a:buAutoNum type="arabicPeriod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rtl="0" eaLnBrk="0" fontAlgn="base" latinLnBrk="1" hangingPunct="0">
              <a:spcBef>
                <a:spcPct val="20000"/>
              </a:spcBef>
              <a:spcAft>
                <a:spcPct val="0"/>
              </a:spcAft>
              <a:buClr>
                <a:schemeClr val="accent3">
                  <a:lumMod val="75000"/>
                </a:schemeClr>
              </a:buClr>
              <a:buFont typeface="나눔손글씨 펜" pitchFamily="66" charset="-127"/>
              <a:buChar char="→"/>
              <a:defRPr sz="1800" kern="1200">
                <a:solidFill>
                  <a:schemeClr val="tx1"/>
                </a:solidFill>
                <a:latin typeface="나눔손글씨 펜" pitchFamily="66" charset="-127"/>
                <a:ea typeface="나눔손글씨 펜" pitchFamily="66" charset="-127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dirty="0" smtClean="0">
              <a:latin typeface="나눔손글씨 펜 OTF" pitchFamily="66" charset="-127"/>
              <a:ea typeface="나눔손글씨 펜 OTF" pitchFamily="66" charset="-127"/>
            </a:endParaRPr>
          </a:p>
          <a:p>
            <a:pPr lvl="1"/>
            <a:r>
              <a:rPr lang="ko-KR" altLang="en-US" dirty="0" smtClean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아주 </a:t>
            </a:r>
            <a:r>
              <a:rPr lang="ko-KR" altLang="en-US" dirty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간략하게 동물의 시각에 대해 설명한다</a:t>
            </a:r>
            <a:r>
              <a:rPr lang="en-US" altLang="ko-KR" dirty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.</a:t>
            </a:r>
          </a:p>
          <a:p>
            <a:pPr lvl="1"/>
            <a:endParaRPr lang="en-US" altLang="ko-KR" dirty="0" smtClean="0">
              <a:solidFill>
                <a:schemeClr val="tx2"/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pPr lvl="1"/>
            <a:endParaRPr lang="en-US" altLang="ko-KR" dirty="0">
              <a:solidFill>
                <a:schemeClr val="tx2"/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pPr marL="0" indent="0">
              <a:buNone/>
            </a:pPr>
            <a:endParaRPr lang="en-US" altLang="ko-KR" sz="600" dirty="0" smtClean="0">
              <a:solidFill>
                <a:schemeClr val="tx2"/>
              </a:solidFill>
              <a:latin typeface="나눔손글씨 펜 OTF" pitchFamily="66" charset="-127"/>
              <a:ea typeface="나눔손글씨 펜 OTF" pitchFamily="66" charset="-127"/>
            </a:endParaRPr>
          </a:p>
          <a:p>
            <a:pPr lvl="1"/>
            <a:r>
              <a:rPr lang="ko-KR" altLang="en-US" dirty="0" smtClean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사람의 </a:t>
            </a:r>
            <a:r>
              <a:rPr lang="ko-KR" altLang="en-US" dirty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시각 기능을 모방하는 여러 접근 방법 중에서 선택적 주의 집중</a:t>
            </a:r>
            <a:r>
              <a:rPr lang="en-US" altLang="ko-KR" dirty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문맥</a:t>
            </a:r>
            <a:r>
              <a:rPr lang="en-US" altLang="ko-KR" dirty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, </a:t>
            </a:r>
            <a:r>
              <a:rPr lang="ko-KR" altLang="en-US" dirty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영상 </a:t>
            </a:r>
            <a:r>
              <a:rPr lang="ko-KR" altLang="en-US" dirty="0" err="1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파싱을</a:t>
            </a:r>
            <a:r>
              <a:rPr lang="ko-KR" altLang="en-US" dirty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 간략히 다룬다</a:t>
            </a:r>
            <a:r>
              <a:rPr lang="en-US" altLang="ko-KR" dirty="0">
                <a:solidFill>
                  <a:schemeClr val="tx2"/>
                </a:solidFill>
                <a:latin typeface="나눔손글씨 펜 OTF" pitchFamily="66" charset="-127"/>
                <a:ea typeface="나눔손글씨 펜 OTF" pitchFamily="66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601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12.1 </a:t>
            </a:r>
            <a:r>
              <a:rPr lang="ko-KR" altLang="en-US" dirty="0" smtClean="0"/>
              <a:t>동물은 어떻게 보나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 smtClean="0"/>
              <a:t>1959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Hubel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Wiesel</a:t>
            </a:r>
            <a:r>
              <a:rPr lang="ko-KR" altLang="en-US" dirty="0" smtClean="0"/>
              <a:t>의 연구 </a:t>
            </a:r>
            <a:r>
              <a:rPr lang="en-US" altLang="ko-KR" dirty="0" smtClean="0"/>
              <a:t>(1981</a:t>
            </a:r>
            <a:r>
              <a:rPr lang="ko-KR" altLang="en-US" dirty="0" smtClean="0"/>
              <a:t>년 노벨상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고양이의 </a:t>
            </a:r>
            <a:r>
              <a:rPr lang="en-US" altLang="ko-KR" dirty="0" smtClean="0"/>
              <a:t>1</a:t>
            </a:r>
            <a:r>
              <a:rPr lang="ko-KR" altLang="en-US" dirty="0" smtClean="0"/>
              <a:t>차 시각 피질에 마이크로 전극 삽입하고 여러 방향의 에지를 보여줌</a:t>
            </a:r>
            <a:endParaRPr lang="en-US" altLang="ko-KR" dirty="0" smtClean="0"/>
          </a:p>
          <a:p>
            <a:pPr lvl="1">
              <a:buFont typeface="Wingdings"/>
              <a:buChar char="à"/>
            </a:pPr>
            <a:r>
              <a:rPr lang="ko-KR" altLang="en-US" dirty="0" smtClean="0"/>
              <a:t> 에지 </a:t>
            </a:r>
            <a:r>
              <a:rPr lang="ko-KR" altLang="en-US" dirty="0" smtClean="0"/>
              <a:t>방향에 따라 반응하는 뉴런이 정해져 있다는 사실을 발견</a:t>
            </a:r>
            <a:endParaRPr lang="en-US" altLang="ko-KR" dirty="0" smtClean="0"/>
          </a:p>
          <a:p>
            <a:pPr lvl="1">
              <a:buFont typeface="Wingdings"/>
              <a:buChar char="à"/>
            </a:pPr>
            <a:endParaRPr lang="en-US" altLang="ko-KR" dirty="0" smtClean="0"/>
          </a:p>
          <a:p>
            <a:r>
              <a:rPr lang="ko-KR" altLang="en-US" dirty="0" smtClean="0"/>
              <a:t>동물 실험 </a:t>
            </a:r>
            <a:r>
              <a:rPr lang="en-US" altLang="ko-KR" dirty="0" smtClean="0"/>
              <a:t>(</a:t>
            </a:r>
            <a:r>
              <a:rPr lang="ko-KR" altLang="en-US" dirty="0" smtClean="0"/>
              <a:t>깡충 거미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깡충 거미는 사냥으로 </a:t>
            </a:r>
            <a:r>
              <a:rPr lang="ko-KR" altLang="en-US" dirty="0"/>
              <a:t>먹이를 </a:t>
            </a:r>
            <a:r>
              <a:rPr lang="ko-KR" altLang="en-US" dirty="0" smtClean="0"/>
              <a:t>잡음</a:t>
            </a:r>
            <a:r>
              <a:rPr lang="en-US" altLang="ko-KR" dirty="0" smtClean="0"/>
              <a:t>. </a:t>
            </a:r>
            <a:r>
              <a:rPr lang="ko-KR" altLang="en-US" dirty="0" smtClean="0"/>
              <a:t>어떻게 암컷과 먹이가 될 적을 구별하나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그림 </a:t>
            </a:r>
            <a:r>
              <a:rPr lang="en-US" altLang="ko-KR" dirty="0" smtClean="0"/>
              <a:t>12-2</a:t>
            </a:r>
            <a:r>
              <a:rPr lang="ko-KR" altLang="en-US" dirty="0" smtClean="0"/>
              <a:t>의 왼쪽 그림을 보여주면 애정 행위</a:t>
            </a:r>
            <a:endParaRPr lang="en-US" altLang="ko-KR" dirty="0"/>
          </a:p>
          <a:p>
            <a:pPr marL="266700" lvl="1" indent="0">
              <a:buNone/>
            </a:pPr>
            <a:r>
              <a:rPr lang="en-US" altLang="ko-KR" dirty="0" smtClean="0">
                <a:sym typeface="Wingdings" panose="05000000000000000000" pitchFamily="2" charset="2"/>
              </a:rPr>
              <a:t> </a:t>
            </a:r>
            <a:r>
              <a:rPr lang="ko-KR" altLang="en-US" dirty="0" smtClean="0">
                <a:sym typeface="Wingdings" panose="05000000000000000000" pitchFamily="2" charset="2"/>
              </a:rPr>
              <a:t>수직선 특징을 검출하여 구별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005064"/>
            <a:ext cx="3738937" cy="2448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3004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12.1 </a:t>
            </a:r>
            <a:r>
              <a:rPr lang="ko-KR" altLang="en-US" dirty="0" smtClean="0"/>
              <a:t>동물은 어떻게 보나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사람의 시각 정보 처리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망막은 빛 패턴을 신경 신호로 변환하며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신호는 시신경을 타고 뇌의 여러 곳으로 전달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뇌의 여러 부분은 고유 기능 담당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위둔덕은</a:t>
            </a:r>
            <a:r>
              <a:rPr lang="ko-KR" altLang="en-US" dirty="0" smtClean="0"/>
              <a:t> 선택적 주의집중에 필요한 </a:t>
            </a:r>
            <a:r>
              <a:rPr lang="ko-KR" altLang="en-US" dirty="0" err="1" smtClean="0"/>
              <a:t>단속성</a:t>
            </a:r>
            <a:r>
              <a:rPr lang="ko-KR" altLang="en-US" dirty="0" smtClean="0"/>
              <a:t> 운동과 고착 담당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564904"/>
            <a:ext cx="4535413" cy="2833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010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12.1 </a:t>
            </a:r>
            <a:r>
              <a:rPr lang="ko-KR" altLang="en-US" dirty="0" smtClean="0"/>
              <a:t>동물은 어떻게 보나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사람의 시각 정보 처리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</a:t>
            </a:r>
            <a:r>
              <a:rPr lang="ko-KR" altLang="en-US" dirty="0" smtClean="0"/>
              <a:t>차 시각 피질</a:t>
            </a:r>
            <a:r>
              <a:rPr lang="en-US" altLang="ko-KR" dirty="0" smtClean="0"/>
              <a:t>(V1)</a:t>
            </a:r>
            <a:r>
              <a:rPr lang="ko-KR" altLang="en-US" dirty="0" smtClean="0"/>
              <a:t>에 도달한 신호는 등쪽 경로와 배쪽 경로로 나뉘어 전달됨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등쪽 경로는 물체의 위치와 움직임 파악 </a:t>
            </a:r>
            <a:r>
              <a:rPr lang="en-US" altLang="ko-KR" dirty="0" smtClean="0"/>
              <a:t>(‘</a:t>
            </a:r>
            <a:r>
              <a:rPr lang="ko-KR" altLang="en-US" dirty="0" smtClean="0"/>
              <a:t>어디로 경로</a:t>
            </a:r>
            <a:r>
              <a:rPr lang="en-US" altLang="ko-KR" dirty="0" smtClean="0"/>
              <a:t>’)</a:t>
            </a:r>
          </a:p>
          <a:p>
            <a:pPr lvl="2"/>
            <a:r>
              <a:rPr lang="ko-KR" altLang="en-US" dirty="0" smtClean="0"/>
              <a:t>배쪽 경로는 주로 어떤 물체인지 인식 </a:t>
            </a:r>
            <a:r>
              <a:rPr lang="en-US" altLang="ko-KR" dirty="0" smtClean="0"/>
              <a:t>(‘</a:t>
            </a:r>
            <a:r>
              <a:rPr lang="ko-KR" altLang="en-US" dirty="0" smtClean="0"/>
              <a:t>무엇 경로</a:t>
            </a:r>
            <a:r>
              <a:rPr lang="en-US" altLang="ko-KR" dirty="0" smtClean="0"/>
              <a:t>’)</a:t>
            </a:r>
            <a:endParaRPr lang="en-US" altLang="ko-KR" dirty="0"/>
          </a:p>
          <a:p>
            <a:pPr marL="447675" lvl="2" indent="0">
              <a:buNone/>
            </a:pPr>
            <a:r>
              <a:rPr lang="en-US" altLang="ko-KR" dirty="0" smtClean="0">
                <a:sym typeface="Wingdings"/>
              </a:rPr>
              <a:t></a:t>
            </a:r>
            <a:r>
              <a:rPr lang="en-US" altLang="ko-KR" dirty="0" smtClean="0">
                <a:sym typeface="Wingdings" panose="05000000000000000000" pitchFamily="2" charset="2"/>
              </a:rPr>
              <a:t> </a:t>
            </a:r>
            <a:r>
              <a:rPr lang="en-US" altLang="ko-KR" dirty="0" smtClean="0">
                <a:sym typeface="Wingdings" panose="05000000000000000000" pitchFamily="2" charset="2"/>
              </a:rPr>
              <a:t>1982</a:t>
            </a:r>
            <a:r>
              <a:rPr lang="ko-KR" altLang="en-US" dirty="0" smtClean="0">
                <a:sym typeface="Wingdings" panose="05000000000000000000" pitchFamily="2" charset="2"/>
              </a:rPr>
              <a:t>년 </a:t>
            </a:r>
            <a:r>
              <a:rPr lang="en-US" altLang="ko-KR" dirty="0" err="1" smtClean="0">
                <a:sym typeface="Wingdings" panose="05000000000000000000" pitchFamily="2" charset="2"/>
              </a:rPr>
              <a:t>Ungerleider</a:t>
            </a:r>
            <a:r>
              <a:rPr lang="ko-KR" altLang="en-US" dirty="0" smtClean="0">
                <a:sym typeface="Wingdings" panose="05000000000000000000" pitchFamily="2" charset="2"/>
              </a:rPr>
              <a:t>에 의해 발견 </a:t>
            </a:r>
            <a:r>
              <a:rPr lang="en-US" altLang="ko-KR" dirty="0" smtClean="0">
                <a:sym typeface="Wingdings" panose="05000000000000000000" pitchFamily="2" charset="2"/>
              </a:rPr>
              <a:t>[Ungerleider82]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852937"/>
            <a:ext cx="4536504" cy="2282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848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12.1 </a:t>
            </a:r>
            <a:r>
              <a:rPr lang="ko-KR" altLang="en-US" dirty="0" smtClean="0"/>
              <a:t>동물은 어떻게 보나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 smtClean="0"/>
              <a:t>컴퓨터</a:t>
            </a:r>
            <a:r>
              <a:rPr lang="en-US" altLang="ko-KR" dirty="0" smtClean="0"/>
              <a:t> </a:t>
            </a:r>
            <a:r>
              <a:rPr lang="ko-KR" altLang="en-US" dirty="0" smtClean="0"/>
              <a:t>비전에 적용</a:t>
            </a:r>
            <a:endParaRPr lang="en-US" altLang="ko-KR" dirty="0" smtClean="0"/>
          </a:p>
          <a:p>
            <a:pPr lvl="1"/>
            <a:r>
              <a:rPr lang="ko-KR" altLang="en-US" dirty="0"/>
              <a:t>사람이 시각 정보를 처리하는 방법에 관해 지금까지 밝혀진 사실이 컴퓨터 비전 연구에 </a:t>
            </a:r>
            <a:r>
              <a:rPr lang="ko-KR" altLang="en-US" dirty="0" smtClean="0"/>
              <a:t>어떤 의미를 </a:t>
            </a:r>
            <a:r>
              <a:rPr lang="ko-KR" altLang="en-US" dirty="0"/>
              <a:t>가질까</a:t>
            </a:r>
            <a:r>
              <a:rPr lang="en-US" altLang="ko-KR" dirty="0"/>
              <a:t>? 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사실 </a:t>
            </a:r>
            <a:r>
              <a:rPr lang="ko-KR" altLang="en-US" dirty="0"/>
              <a:t>컴퓨터 비전 연구는 사람의 시각을 그리 심각하게 고려하지 않고 </a:t>
            </a:r>
            <a:r>
              <a:rPr lang="ko-KR" altLang="en-US" dirty="0" smtClean="0"/>
              <a:t>진행되어 </a:t>
            </a:r>
            <a:r>
              <a:rPr lang="ko-KR" altLang="en-US" dirty="0"/>
              <a:t>왔다고 말할 수 있다</a:t>
            </a:r>
            <a:r>
              <a:rPr lang="en-US" altLang="ko-KR" dirty="0"/>
              <a:t>. </a:t>
            </a:r>
            <a:r>
              <a:rPr lang="ko-KR" altLang="en-US" dirty="0"/>
              <a:t>이러한 결함을 지적하고 활용 방안을 제시한 논문이 최근 </a:t>
            </a:r>
            <a:r>
              <a:rPr lang="ko-KR" altLang="en-US" dirty="0" smtClean="0"/>
              <a:t>발표되었다</a:t>
            </a:r>
            <a:r>
              <a:rPr lang="en-US" altLang="ko-KR" dirty="0" smtClean="0"/>
              <a:t>[</a:t>
            </a:r>
            <a:r>
              <a:rPr lang="en-US" altLang="ko-KR" dirty="0"/>
              <a:t>Kruger2013</a:t>
            </a:r>
            <a:r>
              <a:rPr lang="en-US" altLang="ko-KR" dirty="0" smtClean="0"/>
              <a:t>]</a:t>
            </a:r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9032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12.1 </a:t>
            </a:r>
            <a:r>
              <a:rPr lang="ko-KR" altLang="en-US" dirty="0" smtClean="0"/>
              <a:t>동물은 어떻게 보나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그림 </a:t>
            </a:r>
            <a:r>
              <a:rPr lang="en-US" altLang="ko-KR" dirty="0" smtClean="0"/>
              <a:t>12-5(a)</a:t>
            </a:r>
            <a:r>
              <a:rPr lang="ko-KR" altLang="en-US" dirty="0" smtClean="0"/>
              <a:t>는 사람의 시각 처리 과정을 도식화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Kruger</a:t>
            </a:r>
            <a:r>
              <a:rPr lang="ko-KR" altLang="en-US" dirty="0" smtClean="0"/>
              <a:t>는 미래 컴퓨터 비전은 그림 </a:t>
            </a:r>
            <a:r>
              <a:rPr lang="en-US" altLang="ko-KR" dirty="0" smtClean="0"/>
              <a:t>12-5(b)</a:t>
            </a:r>
            <a:r>
              <a:rPr lang="ko-KR" altLang="en-US" dirty="0" smtClean="0"/>
              <a:t>의 왼쪽에 있는 </a:t>
            </a:r>
            <a:r>
              <a:rPr lang="en-US" altLang="ko-KR" dirty="0" smtClean="0"/>
              <a:t>“</a:t>
            </a:r>
            <a:r>
              <a:rPr lang="en-US" altLang="ko-KR" dirty="0" smtClean="0">
                <a:solidFill>
                  <a:srgbClr val="0000FF"/>
                </a:solidFill>
              </a:rPr>
              <a:t>Deep hierarchy</a:t>
            </a:r>
            <a:r>
              <a:rPr lang="en-US" altLang="ko-KR" dirty="0" smtClean="0"/>
              <a:t>’ </a:t>
            </a:r>
            <a:r>
              <a:rPr lang="ko-KR" altLang="en-US" dirty="0" smtClean="0"/>
              <a:t>구조를 갖추어야 한다고 주장 </a:t>
            </a:r>
            <a:r>
              <a:rPr lang="en-US" altLang="ko-KR" dirty="0" smtClean="0"/>
              <a:t>(</a:t>
            </a:r>
            <a:r>
              <a:rPr lang="ko-KR" altLang="en-US" dirty="0" smtClean="0"/>
              <a:t>현재는 오른쪽의 </a:t>
            </a:r>
            <a:r>
              <a:rPr lang="en-US" altLang="ko-KR" dirty="0" smtClean="0"/>
              <a:t>‘Flat’ </a:t>
            </a:r>
            <a:r>
              <a:rPr lang="ko-KR" altLang="en-US" dirty="0" smtClean="0"/>
              <a:t>구조에</a:t>
            </a:r>
            <a:r>
              <a:rPr lang="en-US" altLang="ko-KR" dirty="0" smtClean="0"/>
              <a:t> </a:t>
            </a:r>
            <a:r>
              <a:rPr lang="ko-KR" altLang="en-US" dirty="0" smtClean="0"/>
              <a:t>불과</a:t>
            </a:r>
            <a:r>
              <a:rPr lang="en-US" altLang="ko-KR" dirty="0" smtClean="0"/>
              <a:t>) [Kruger2013]</a:t>
            </a:r>
          </a:p>
          <a:p>
            <a:pPr lvl="1"/>
            <a:r>
              <a:rPr lang="ko-KR" altLang="en-US" dirty="0" smtClean="0"/>
              <a:t>미래 컴퓨터</a:t>
            </a:r>
            <a:r>
              <a:rPr lang="en-US" altLang="ko-KR" dirty="0" smtClean="0"/>
              <a:t> </a:t>
            </a:r>
            <a:r>
              <a:rPr lang="ko-KR" altLang="en-US" dirty="0" smtClean="0"/>
              <a:t>비전 시스템이 갖추어야 할 네 가지 중요한 사항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계층 구조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여러 정보 채널의 분리 처리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처리 </a:t>
            </a:r>
            <a:r>
              <a:rPr lang="ko-KR" altLang="en-US" dirty="0" smtClean="0"/>
              <a:t>과정이 정보를 주고 받는 피드백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고정된 처리와 학습의 균형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lvl="1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573016"/>
            <a:ext cx="7882187" cy="30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7532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>
          <a:defRPr sz="36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3662</TotalTime>
  <Words>975</Words>
  <Application>Microsoft Office PowerPoint</Application>
  <PresentationFormat>화면 슬라이드 쇼(4:3)</PresentationFormat>
  <Paragraphs>351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2" baseType="lpstr">
      <vt:lpstr>굴림</vt:lpstr>
      <vt:lpstr>Arial</vt:lpstr>
      <vt:lpstr>나눔손글씨 펜</vt:lpstr>
      <vt:lpstr>HY견고딕</vt:lpstr>
      <vt:lpstr>Wingdings</vt:lpstr>
      <vt:lpstr>Tahoma</vt:lpstr>
      <vt:lpstr>나눔손글씨 펜 OTF</vt:lpstr>
      <vt:lpstr>맑은 고딕</vt:lpstr>
      <vt:lpstr>1_Office 테마</vt:lpstr>
      <vt:lpstr>12장. 장면 이해</vt:lpstr>
      <vt:lpstr>PREVIEW</vt:lpstr>
      <vt:lpstr>PREVIEW</vt:lpstr>
      <vt:lpstr>PowerPoint 프레젠테이션</vt:lpstr>
      <vt:lpstr>12.1 동물은 어떻게 보나?</vt:lpstr>
      <vt:lpstr>12.1 동물은 어떻게 보나?</vt:lpstr>
      <vt:lpstr>12.1 동물은 어떻게 보나?</vt:lpstr>
      <vt:lpstr>12.1 동물은 어떻게 보나?</vt:lpstr>
      <vt:lpstr>12.1 동물은 어떻게 보나?</vt:lpstr>
      <vt:lpstr>12.1 동물은 어떻게 보나?</vt:lpstr>
      <vt:lpstr>12.2 이해로 가는 길</vt:lpstr>
      <vt:lpstr>12.2 이해로 가는 길</vt:lpstr>
      <vt:lpstr>12.2.1 선택적 주의 집중</vt:lpstr>
      <vt:lpstr>12.2.1 선택적 주의 집중</vt:lpstr>
      <vt:lpstr>12.2.1 선택적 주의 집중</vt:lpstr>
      <vt:lpstr>12.2.2 문맥</vt:lpstr>
      <vt:lpstr>12.2.2 문맥</vt:lpstr>
      <vt:lpstr>12.2.2 문맥</vt:lpstr>
      <vt:lpstr>12.2.3 영상 파싱</vt:lpstr>
      <vt:lpstr>12.2.3 영상 파싱</vt:lpstr>
      <vt:lpstr>12.2.3 영상 파싱</vt:lpstr>
      <vt:lpstr>12.2.3 영상 파싱</vt:lpstr>
      <vt:lpstr>12.2.3 영상 파싱</vt:lpstr>
    </vt:vector>
  </TitlesOfParts>
  <Company>R&amp;D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오일석</dc:creator>
  <cp:lastModifiedBy>김이화</cp:lastModifiedBy>
  <cp:revision>389</cp:revision>
  <dcterms:created xsi:type="dcterms:W3CDTF">2006-10-05T04:04:58Z</dcterms:created>
  <dcterms:modified xsi:type="dcterms:W3CDTF">2014-10-02T01:37:47Z</dcterms:modified>
</cp:coreProperties>
</file>

<file path=docProps/thumbnail.jpeg>
</file>